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webextensions/webextension1.xml" ContentType="application/vnd.ms-office.webextension+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9" r:id="rId1"/>
  </p:sldMasterIdLst>
  <p:notesMasterIdLst>
    <p:notesMasterId r:id="rId23"/>
  </p:notesMasterIdLst>
  <p:sldIdLst>
    <p:sldId id="267" r:id="rId2"/>
    <p:sldId id="256" r:id="rId3"/>
    <p:sldId id="263" r:id="rId4"/>
    <p:sldId id="279" r:id="rId5"/>
    <p:sldId id="260" r:id="rId6"/>
    <p:sldId id="261" r:id="rId7"/>
    <p:sldId id="258" r:id="rId8"/>
    <p:sldId id="264" r:id="rId9"/>
    <p:sldId id="265" r:id="rId10"/>
    <p:sldId id="266" r:id="rId11"/>
    <p:sldId id="262" r:id="rId12"/>
    <p:sldId id="278" r:id="rId13"/>
    <p:sldId id="268" r:id="rId14"/>
    <p:sldId id="269" r:id="rId15"/>
    <p:sldId id="270" r:id="rId16"/>
    <p:sldId id="271" r:id="rId17"/>
    <p:sldId id="272" r:id="rId18"/>
    <p:sldId id="273" r:id="rId19"/>
    <p:sldId id="274" r:id="rId20"/>
    <p:sldId id="275" r:id="rId21"/>
    <p:sldId id="27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803"/>
    <p:restoredTop sz="94658"/>
  </p:normalViewPr>
  <p:slideViewPr>
    <p:cSldViewPr snapToGrid="0">
      <p:cViewPr varScale="1">
        <p:scale>
          <a:sx n="94" d="100"/>
          <a:sy n="94" d="100"/>
        </p:scale>
        <p:origin x="224" y="7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3737E2-75AC-5349-978B-EEB22A80216C}" type="datetimeFigureOut">
              <a:rPr lang="en-US" smtClean="0"/>
              <a:t>2/13/25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595155-0D1A-E04F-856D-94DF72707D8D}" type="slidenum">
              <a:rPr lang="en-US" smtClean="0"/>
              <a:t>‹#›</a:t>
            </a:fld>
            <a:endParaRPr lang="en-US"/>
          </a:p>
        </p:txBody>
      </p:sp>
    </p:spTree>
    <p:extLst>
      <p:ext uri="{BB962C8B-B14F-4D97-AF65-F5344CB8AC3E}">
        <p14:creationId xmlns:p14="http://schemas.microsoft.com/office/powerpoint/2010/main" val="35997167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595155-0D1A-E04F-856D-94DF72707D8D}" type="slidenum">
              <a:rPr lang="en-US" smtClean="0"/>
              <a:t>3</a:t>
            </a:fld>
            <a:endParaRPr lang="en-US"/>
          </a:p>
        </p:txBody>
      </p:sp>
    </p:spTree>
    <p:extLst>
      <p:ext uri="{BB962C8B-B14F-4D97-AF65-F5344CB8AC3E}">
        <p14:creationId xmlns:p14="http://schemas.microsoft.com/office/powerpoint/2010/main" val="6130549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301923" y="1122363"/>
            <a:ext cx="7588155" cy="2621154"/>
          </a:xfrm>
        </p:spPr>
        <p:txBody>
          <a:bodyPr anchor="b">
            <a:normAutofit/>
          </a:bodyPr>
          <a:lstStyle>
            <a:lvl1pPr algn="ctr">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3843708"/>
            <a:ext cx="7588155" cy="1414091"/>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C128FA71-3A18-48C0-980F-4B68F7F63042}" type="datetime1">
              <a:rPr lang="en-US" smtClean="0"/>
              <a:t>2/13/25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988253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956D-CB73-C986-F100-46487310D11E}"/>
              </a:ext>
            </a:extLst>
          </p:cNvPr>
          <p:cNvSpPr>
            <a:spLocks noGrp="1"/>
          </p:cNvSpPr>
          <p:nvPr>
            <p:ph type="title"/>
          </p:nvPr>
        </p:nvSpPr>
        <p:spPr>
          <a:xfrm>
            <a:off x="612648" y="548640"/>
            <a:ext cx="10515600" cy="1132258"/>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423E6A-A07C-BF0D-EA30-9A8A854E48F1}"/>
              </a:ext>
            </a:extLst>
          </p:cNvPr>
          <p:cNvSpPr>
            <a:spLocks noGrp="1"/>
          </p:cNvSpPr>
          <p:nvPr>
            <p:ph type="body" orient="vert" idx="1"/>
          </p:nvPr>
        </p:nvSpPr>
        <p:spPr>
          <a:xfrm>
            <a:off x="612648" y="1680898"/>
            <a:ext cx="10515600" cy="44960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C9908-8F95-8DFC-72CC-158552B56735}"/>
              </a:ext>
            </a:extLst>
          </p:cNvPr>
          <p:cNvSpPr>
            <a:spLocks noGrp="1"/>
          </p:cNvSpPr>
          <p:nvPr>
            <p:ph type="dt" sz="half" idx="10"/>
          </p:nvPr>
        </p:nvSpPr>
        <p:spPr/>
        <p:txBody>
          <a:bodyPr/>
          <a:lstStyle/>
          <a:p>
            <a:fld id="{7104EDB3-C0E8-45F8-9E1D-1B6C8D1880C0}" type="datetime1">
              <a:rPr lang="en-US" smtClean="0"/>
              <a:t>2/13/25</a:t>
            </a:fld>
            <a:endParaRPr lang="en-US"/>
          </a:p>
        </p:txBody>
      </p:sp>
      <p:sp>
        <p:nvSpPr>
          <p:cNvPr id="5" name="Footer Placeholder 4">
            <a:extLst>
              <a:ext uri="{FF2B5EF4-FFF2-40B4-BE49-F238E27FC236}">
                <a16:creationId xmlns:a16="http://schemas.microsoft.com/office/drawing/2014/main" id="{2C26C9BE-9060-50CB-2BB7-07307FF89A7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4A835B-97D3-BC22-F0B8-4986D463627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3162032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B0252-346C-F6F4-3642-19F571550D45}"/>
              </a:ext>
            </a:extLst>
          </p:cNvPr>
          <p:cNvSpPr>
            <a:spLocks noGrp="1"/>
          </p:cNvSpPr>
          <p:nvPr>
            <p:ph type="title" orient="vert"/>
          </p:nvPr>
        </p:nvSpPr>
        <p:spPr>
          <a:xfrm>
            <a:off x="9634888" y="578497"/>
            <a:ext cx="2047037" cy="559846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798DA36-7351-9D6A-518B-678AB8A507D3}"/>
              </a:ext>
            </a:extLst>
          </p:cNvPr>
          <p:cNvSpPr>
            <a:spLocks noGrp="1"/>
          </p:cNvSpPr>
          <p:nvPr>
            <p:ph type="body" orient="vert" idx="1"/>
          </p:nvPr>
        </p:nvSpPr>
        <p:spPr>
          <a:xfrm>
            <a:off x="838200" y="578497"/>
            <a:ext cx="8796688" cy="55984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846BDFF-D746-836C-04B8-CA89AD5D1466}"/>
              </a:ext>
            </a:extLst>
          </p:cNvPr>
          <p:cNvSpPr>
            <a:spLocks noGrp="1"/>
          </p:cNvSpPr>
          <p:nvPr>
            <p:ph type="dt" sz="half" idx="10"/>
          </p:nvPr>
        </p:nvSpPr>
        <p:spPr/>
        <p:txBody>
          <a:bodyPr/>
          <a:lstStyle/>
          <a:p>
            <a:fld id="{9CF0EC4B-54ED-4041-B552-9BA760FA3DBA}" type="datetime1">
              <a:rPr lang="en-US" smtClean="0"/>
              <a:t>2/13/25</a:t>
            </a:fld>
            <a:endParaRPr lang="en-US"/>
          </a:p>
        </p:txBody>
      </p:sp>
      <p:sp>
        <p:nvSpPr>
          <p:cNvPr id="5" name="Footer Placeholder 4">
            <a:extLst>
              <a:ext uri="{FF2B5EF4-FFF2-40B4-BE49-F238E27FC236}">
                <a16:creationId xmlns:a16="http://schemas.microsoft.com/office/drawing/2014/main" id="{919AA929-A9E6-FF9C-0C59-177F892D6A6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316D893-7E81-90DC-4139-7687B39C3AC8}"/>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07087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51C1210E-201E-4473-82AC-2466F5386C38}" type="datetime1">
              <a:rPr lang="en-US" smtClean="0"/>
              <a:t>2/13/25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65217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603381" y="553616"/>
            <a:ext cx="8273140" cy="4008859"/>
          </a:xfrm>
        </p:spPr>
        <p:txBody>
          <a:bodyPr anchor="t">
            <a:normAutofit/>
          </a:bodyPr>
          <a:lstStyle>
            <a:lvl1pPr>
              <a:defRPr sz="5400" cap="all"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603380" y="4589463"/>
            <a:ext cx="8273140" cy="1384617"/>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p:txBody>
          <a:bodyPr/>
          <a:lstStyle/>
          <a:p>
            <a:fld id="{B01EA198-6CAB-4B8F-B93F-1F9C8C4B6CE7}" type="datetime1">
              <a:rPr lang="en-US" smtClean="0"/>
              <a:t>2/13/25</a:t>
            </a:fld>
            <a:endParaRPr lang="en-US"/>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57004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10741152" cy="1132258"/>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612648"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CA06041F-4525-44D5-AA4F-332294BF1F56}" type="datetime1">
              <a:rPr lang="en-US" smtClean="0"/>
              <a:t>2/13/25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997497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09600" y="547396"/>
            <a:ext cx="10745788" cy="1143292"/>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09600" y="1685735"/>
            <a:ext cx="5157787"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DA52B0-7419-A946-4523-6D34BCAD26D1}"/>
              </a:ext>
            </a:extLst>
          </p:cNvPr>
          <p:cNvSpPr>
            <a:spLocks noGrp="1"/>
          </p:cNvSpPr>
          <p:nvPr>
            <p:ph sz="half" idx="2"/>
          </p:nvPr>
        </p:nvSpPr>
        <p:spPr>
          <a:xfrm>
            <a:off x="609600" y="2386894"/>
            <a:ext cx="5157787"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172200" y="1685735"/>
            <a:ext cx="518318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BAE980-E611-98B5-04E9-DE4584B0E33F}"/>
              </a:ext>
            </a:extLst>
          </p:cNvPr>
          <p:cNvSpPr>
            <a:spLocks noGrp="1"/>
          </p:cNvSpPr>
          <p:nvPr>
            <p:ph sz="quarter" idx="4"/>
          </p:nvPr>
        </p:nvSpPr>
        <p:spPr>
          <a:xfrm>
            <a:off x="6172199" y="2386894"/>
            <a:ext cx="5183189"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F9557091-BBDF-4EB9-BA6B-2BB67AC4FC0F}" type="datetime1">
              <a:rPr lang="en-US" smtClean="0"/>
              <a:t>2/13/25</a:t>
            </a:fld>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2347296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2D6B226B-77A6-410C-9796-083F278E0125}" type="datetime1">
              <a:rPr lang="en-US" smtClean="0"/>
              <a:t>2/13/25</a:t>
            </a:fld>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6564325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A23A578B-D289-4C40-8593-3D356C49DA58}" type="datetime1">
              <a:rPr lang="en-US" smtClean="0"/>
              <a:t>2/13/25</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3182557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597160" y="553616"/>
            <a:ext cx="3595634" cy="1757505"/>
          </a:xfrm>
        </p:spPr>
        <p:txBody>
          <a:bodyPr anchor="t">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8" y="553616"/>
            <a:ext cx="6279741" cy="54864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597160" y="2311121"/>
            <a:ext cx="3595634" cy="3728895"/>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713DFAE3-14DB-48A7-A80F-80DDB072CE3D}" type="datetime1">
              <a:rPr lang="en-US" smtClean="0"/>
              <a:t>2/13/25</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4448446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594360" y="557784"/>
            <a:ext cx="3595634" cy="2212313"/>
          </a:xfrm>
        </p:spPr>
        <p:txBody>
          <a:bodyPr anchor="t">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p:nvPr>
        </p:nvSpPr>
        <p:spPr>
          <a:xfrm>
            <a:off x="5063319" y="657103"/>
            <a:ext cx="6483687" cy="55559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09601" y="2826137"/>
            <a:ext cx="3585586"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92C5EAEF-6478-4102-8F5D-A5FE9FC97ACB}" type="datetime1">
              <a:rPr lang="en-US" smtClean="0"/>
              <a:t>2/13/25</a:t>
            </a:fld>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107642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37160" y="6453002"/>
            <a:ext cx="3494314" cy="365125"/>
          </a:xfrm>
          <a:prstGeom prst="rect">
            <a:avLst/>
          </a:prstGeom>
        </p:spPr>
        <p:txBody>
          <a:bodyPr vert="horz" lIns="91440" tIns="45720" rIns="91440" bIns="45720" rtlCol="0" anchor="ctr"/>
          <a:lstStyle>
            <a:lvl1pPr algn="l">
              <a:defRPr sz="900">
                <a:solidFill>
                  <a:schemeClr val="tx1"/>
                </a:solidFill>
              </a:defRPr>
            </a:lvl1pPr>
          </a:lstStyle>
          <a:p>
            <a:fld id="{67F45AC6-C491-4585-A584-9CE2AF7D5500}" type="datetime1">
              <a:rPr lang="en-US" smtClean="0"/>
              <a:t>2/13/25</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76521" y="6453002"/>
            <a:ext cx="2805405" cy="365125"/>
          </a:xfrm>
          <a:prstGeom prst="rect">
            <a:avLst/>
          </a:prstGeom>
        </p:spPr>
        <p:txBody>
          <a:bodyPr vert="horz" lIns="91440" tIns="45720" rIns="91440" bIns="45720" rtlCol="0" anchor="ctr"/>
          <a:lstStyle>
            <a:lvl1pPr algn="r">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632162" y="6453002"/>
            <a:ext cx="429207" cy="365125"/>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a:p>
        </p:txBody>
      </p:sp>
    </p:spTree>
    <p:extLst>
      <p:ext uri="{BB962C8B-B14F-4D97-AF65-F5344CB8AC3E}">
        <p14:creationId xmlns:p14="http://schemas.microsoft.com/office/powerpoint/2010/main" val="35926913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8" r:id="rId6"/>
    <p:sldLayoutId id="2147483693" r:id="rId7"/>
    <p:sldLayoutId id="2147483694" r:id="rId8"/>
    <p:sldLayoutId id="2147483695" r:id="rId9"/>
    <p:sldLayoutId id="2147483697" r:id="rId10"/>
    <p:sldLayoutId id="2147483696" r:id="rId11"/>
  </p:sldLayoutIdLst>
  <p:hf sldNum="0"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educators.aiga.org/beyond-the-bauhaus-i-am-a-man/" TargetMode="External"/><Relationship Id="rId2" Type="http://schemas.openxmlformats.org/officeDocument/2006/relationships/hyperlink" Target="http://www.designishistory.com/1920/constructivism/"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11/relationships/webextension" Target="../webextensions/webextension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01922" y="1122363"/>
            <a:ext cx="7588155" cy="2621154"/>
          </a:xfrm>
        </p:spPr>
        <p:txBody>
          <a:bodyPr>
            <a:normAutofit fontScale="90000"/>
          </a:bodyPr>
          <a:lstStyle/>
          <a:p>
            <a:r>
              <a:rPr lang="en-US" sz="3600" dirty="0"/>
              <a:t>Rodrick Whetstone</a:t>
            </a:r>
            <a:br>
              <a:rPr lang="en-US" sz="3600" dirty="0"/>
            </a:br>
            <a:r>
              <a:rPr lang="en-US" sz="3600" dirty="0"/>
              <a:t>Southern Illinois University Edwardsville</a:t>
            </a:r>
            <a:br>
              <a:rPr lang="en-US" sz="3600" dirty="0"/>
            </a:br>
            <a:br>
              <a:rPr lang="en-US" sz="3600" dirty="0"/>
            </a:br>
            <a:r>
              <a:rPr lang="en-US" sz="3600" dirty="0"/>
              <a:t>Sarah Dobie (Buila)</a:t>
            </a:r>
            <a:br>
              <a:rPr lang="en-US" sz="3600" dirty="0"/>
            </a:br>
            <a:r>
              <a:rPr lang="en-US" sz="3600" dirty="0"/>
              <a:t>Southern Illinois University Carbondale</a:t>
            </a:r>
            <a:endParaRPr lang="en-US" dirty="0"/>
          </a:p>
        </p:txBody>
      </p:sp>
      <p:sp>
        <p:nvSpPr>
          <p:cNvPr id="3" name="Subtitle 2"/>
          <p:cNvSpPr>
            <a:spLocks noGrp="1"/>
          </p:cNvSpPr>
          <p:nvPr>
            <p:ph type="subTitle" idx="1"/>
          </p:nvPr>
        </p:nvSpPr>
        <p:spPr>
          <a:xfrm>
            <a:off x="1815127" y="3994320"/>
            <a:ext cx="8561746" cy="1902691"/>
          </a:xfrm>
        </p:spPr>
        <p:txBody>
          <a:bodyPr>
            <a:noAutofit/>
          </a:bodyPr>
          <a:lstStyle/>
          <a:p>
            <a:r>
              <a:rPr lang="en-US" sz="2000" dirty="0"/>
              <a:t>Murder, Social Murder and Social Control: Can Art raise Awareness and instigate social change? </a:t>
            </a:r>
          </a:p>
          <a:p>
            <a:r>
              <a:rPr lang="en-US" dirty="0"/>
              <a:t>National Association of African American Studies and Affiliates</a:t>
            </a:r>
          </a:p>
          <a:p>
            <a:r>
              <a:rPr lang="en-US" dirty="0"/>
              <a:t>33rd Annual Joint National Conference February 13-15, 2025 </a:t>
            </a:r>
            <a:r>
              <a:rPr lang="en-US" sz="2000" dirty="0"/>
              <a:t> </a:t>
            </a:r>
          </a:p>
        </p:txBody>
      </p:sp>
    </p:spTree>
    <p:extLst>
      <p:ext uri="{BB962C8B-B14F-4D97-AF65-F5344CB8AC3E}">
        <p14:creationId xmlns:p14="http://schemas.microsoft.com/office/powerpoint/2010/main" val="3564127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62C166B-5821-3906-D68F-277B3EF69E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4B3D70-236E-8293-4C8F-234E4506C40A}"/>
              </a:ext>
            </a:extLst>
          </p:cNvPr>
          <p:cNvSpPr>
            <a:spLocks noGrp="1"/>
          </p:cNvSpPr>
          <p:nvPr>
            <p:ph type="title"/>
          </p:nvPr>
        </p:nvSpPr>
        <p:spPr/>
        <p:txBody>
          <a:bodyPr/>
          <a:lstStyle/>
          <a:p>
            <a:r>
              <a:rPr lang="en-US" dirty="0"/>
              <a:t>Whetstone protest posters</a:t>
            </a:r>
          </a:p>
        </p:txBody>
      </p:sp>
      <p:pic>
        <p:nvPicPr>
          <p:cNvPr id="5" name="Picture 4" descr="A poster of a police officer's hat and a police hat&#10;&#10;AI-generated content may be incorrect.">
            <a:extLst>
              <a:ext uri="{FF2B5EF4-FFF2-40B4-BE49-F238E27FC236}">
                <a16:creationId xmlns:a16="http://schemas.microsoft.com/office/drawing/2014/main" id="{BA68C79D-48CA-7293-BD98-8DE7C3BC3ADE}"/>
              </a:ext>
            </a:extLst>
          </p:cNvPr>
          <p:cNvPicPr>
            <a:picLocks noChangeAspect="1"/>
          </p:cNvPicPr>
          <p:nvPr/>
        </p:nvPicPr>
        <p:blipFill>
          <a:blip r:embed="rId2"/>
          <a:stretch>
            <a:fillRect/>
          </a:stretch>
        </p:blipFill>
        <p:spPr>
          <a:xfrm>
            <a:off x="3997452" y="1270474"/>
            <a:ext cx="7581900" cy="5245100"/>
          </a:xfrm>
          <a:prstGeom prst="rect">
            <a:avLst/>
          </a:prstGeom>
        </p:spPr>
      </p:pic>
    </p:spTree>
    <p:extLst>
      <p:ext uri="{BB962C8B-B14F-4D97-AF65-F5344CB8AC3E}">
        <p14:creationId xmlns:p14="http://schemas.microsoft.com/office/powerpoint/2010/main" val="19373465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A9D39-1225-3811-E235-21DD615A0820}"/>
              </a:ext>
            </a:extLst>
          </p:cNvPr>
          <p:cNvSpPr>
            <a:spLocks noGrp="1"/>
          </p:cNvSpPr>
          <p:nvPr>
            <p:ph type="title"/>
          </p:nvPr>
        </p:nvSpPr>
        <p:spPr/>
        <p:txBody>
          <a:bodyPr/>
          <a:lstStyle/>
          <a:p>
            <a:r>
              <a:rPr lang="en-US" dirty="0"/>
              <a:t>Bibliography</a:t>
            </a:r>
          </a:p>
        </p:txBody>
      </p:sp>
      <p:sp>
        <p:nvSpPr>
          <p:cNvPr id="3" name="Content Placeholder 2">
            <a:extLst>
              <a:ext uri="{FF2B5EF4-FFF2-40B4-BE49-F238E27FC236}">
                <a16:creationId xmlns:a16="http://schemas.microsoft.com/office/drawing/2014/main" id="{96693562-ED0A-1744-744C-C7B08C18F22E}"/>
              </a:ext>
            </a:extLst>
          </p:cNvPr>
          <p:cNvSpPr>
            <a:spLocks noGrp="1"/>
          </p:cNvSpPr>
          <p:nvPr>
            <p:ph idx="1"/>
          </p:nvPr>
        </p:nvSpPr>
        <p:spPr/>
        <p:txBody>
          <a:bodyPr/>
          <a:lstStyle/>
          <a:p>
            <a:r>
              <a:rPr lang="en-US" dirty="0">
                <a:hlinkClick r:id="rId2"/>
              </a:rPr>
              <a:t>http://www.designishistory.com/1920/constructivism/</a:t>
            </a:r>
            <a:endParaRPr lang="en-US" dirty="0"/>
          </a:p>
          <a:p>
            <a:r>
              <a:rPr lang="en-US" dirty="0">
                <a:hlinkClick r:id="rId3"/>
              </a:rPr>
              <a:t>https://educators.aiga.org/beyond-the-bauhaus-i-am-a-man/</a:t>
            </a:r>
            <a:endParaRPr lang="en-US" dirty="0"/>
          </a:p>
          <a:p>
            <a:endParaRPr lang="en-US" dirty="0"/>
          </a:p>
        </p:txBody>
      </p:sp>
    </p:spTree>
    <p:extLst>
      <p:ext uri="{BB962C8B-B14F-4D97-AF65-F5344CB8AC3E}">
        <p14:creationId xmlns:p14="http://schemas.microsoft.com/office/powerpoint/2010/main" val="36473468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7A875D55-4A80-43E9-38F6-27E366493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3D572980-FB84-8C29-1FAC-FAC5ECE29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3AD5D0E-D6BC-9C64-40A3-C4683E0E9E50}"/>
              </a:ext>
            </a:extLst>
          </p:cNvPr>
          <p:cNvSpPr>
            <a:spLocks noGrp="1"/>
          </p:cNvSpPr>
          <p:nvPr>
            <p:ph type="title"/>
          </p:nvPr>
        </p:nvSpPr>
        <p:spPr>
          <a:xfrm>
            <a:off x="2301923" y="1482602"/>
            <a:ext cx="7588155" cy="2236264"/>
          </a:xfrm>
        </p:spPr>
        <p:txBody>
          <a:bodyPr vert="horz" lIns="91440" tIns="45720" rIns="91440" bIns="45720" rtlCol="0" anchor="b">
            <a:normAutofit/>
          </a:bodyPr>
          <a:lstStyle/>
          <a:p>
            <a:pPr algn="ctr"/>
            <a:r>
              <a:rPr lang="en-US" sz="5400" dirty="0">
                <a:solidFill>
                  <a:srgbClr val="FFFFFF"/>
                </a:solidFill>
              </a:rPr>
              <a:t>Family Legacy</a:t>
            </a:r>
          </a:p>
        </p:txBody>
      </p:sp>
    </p:spTree>
    <p:extLst>
      <p:ext uri="{BB962C8B-B14F-4D97-AF65-F5344CB8AC3E}">
        <p14:creationId xmlns:p14="http://schemas.microsoft.com/office/powerpoint/2010/main" val="1484919984"/>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ouple of bricks with a painting of two people&#10;&#10;AI-generated content may be incorrect.">
            <a:extLst>
              <a:ext uri="{FF2B5EF4-FFF2-40B4-BE49-F238E27FC236}">
                <a16:creationId xmlns:a16="http://schemas.microsoft.com/office/drawing/2014/main" id="{BEF5766E-BA88-2AB8-8033-ACE1508323AB}"/>
              </a:ext>
            </a:extLst>
          </p:cNvPr>
          <p:cNvPicPr>
            <a:picLocks noChangeAspect="1"/>
          </p:cNvPicPr>
          <p:nvPr/>
        </p:nvPicPr>
        <p:blipFill>
          <a:blip r:embed="rId2"/>
          <a:stretch>
            <a:fillRect/>
          </a:stretch>
        </p:blipFill>
        <p:spPr>
          <a:xfrm>
            <a:off x="2209800" y="446430"/>
            <a:ext cx="7772400" cy="5965139"/>
          </a:xfrm>
          <a:prstGeom prst="rect">
            <a:avLst/>
          </a:prstGeom>
        </p:spPr>
      </p:pic>
    </p:spTree>
    <p:extLst>
      <p:ext uri="{BB962C8B-B14F-4D97-AF65-F5344CB8AC3E}">
        <p14:creationId xmlns:p14="http://schemas.microsoft.com/office/powerpoint/2010/main" val="23279357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ouple of bricks with a painting of two people&#10;&#10;AI-generated content may be incorrect.">
            <a:extLst>
              <a:ext uri="{FF2B5EF4-FFF2-40B4-BE49-F238E27FC236}">
                <a16:creationId xmlns:a16="http://schemas.microsoft.com/office/drawing/2014/main" id="{76EB5003-4A22-A0D9-6795-6A97B1574634}"/>
              </a:ext>
            </a:extLst>
          </p:cNvPr>
          <p:cNvPicPr>
            <a:picLocks noChangeAspect="1"/>
          </p:cNvPicPr>
          <p:nvPr/>
        </p:nvPicPr>
        <p:blipFill>
          <a:blip r:embed="rId2"/>
          <a:stretch>
            <a:fillRect/>
          </a:stretch>
        </p:blipFill>
        <p:spPr>
          <a:xfrm>
            <a:off x="2209800" y="446430"/>
            <a:ext cx="7772400" cy="5965139"/>
          </a:xfrm>
          <a:prstGeom prst="rect">
            <a:avLst/>
          </a:prstGeom>
        </p:spPr>
      </p:pic>
    </p:spTree>
    <p:extLst>
      <p:ext uri="{BB962C8B-B14F-4D97-AF65-F5344CB8AC3E}">
        <p14:creationId xmlns:p14="http://schemas.microsoft.com/office/powerpoint/2010/main" val="30095958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rick with a painting on it&#10;&#10;AI-generated content may be incorrect.">
            <a:extLst>
              <a:ext uri="{FF2B5EF4-FFF2-40B4-BE49-F238E27FC236}">
                <a16:creationId xmlns:a16="http://schemas.microsoft.com/office/drawing/2014/main" id="{2108A356-0413-9FB3-90CD-F3E30680502B}"/>
              </a:ext>
            </a:extLst>
          </p:cNvPr>
          <p:cNvPicPr>
            <a:picLocks noChangeAspect="1"/>
          </p:cNvPicPr>
          <p:nvPr/>
        </p:nvPicPr>
        <p:blipFill>
          <a:blip r:embed="rId2"/>
          <a:stretch>
            <a:fillRect/>
          </a:stretch>
        </p:blipFill>
        <p:spPr>
          <a:xfrm>
            <a:off x="2209800" y="446430"/>
            <a:ext cx="7772400" cy="5965139"/>
          </a:xfrm>
          <a:prstGeom prst="rect">
            <a:avLst/>
          </a:prstGeom>
        </p:spPr>
      </p:pic>
    </p:spTree>
    <p:extLst>
      <p:ext uri="{BB962C8B-B14F-4D97-AF65-F5344CB8AC3E}">
        <p14:creationId xmlns:p14="http://schemas.microsoft.com/office/powerpoint/2010/main" val="18317266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rick with a painting on it&#10;&#10;AI-generated content may be incorrect.">
            <a:extLst>
              <a:ext uri="{FF2B5EF4-FFF2-40B4-BE49-F238E27FC236}">
                <a16:creationId xmlns:a16="http://schemas.microsoft.com/office/drawing/2014/main" id="{9CEB9CCF-0244-BC10-DD94-06E87A8889B4}"/>
              </a:ext>
            </a:extLst>
          </p:cNvPr>
          <p:cNvPicPr>
            <a:picLocks noChangeAspect="1"/>
          </p:cNvPicPr>
          <p:nvPr/>
        </p:nvPicPr>
        <p:blipFill>
          <a:blip r:embed="rId2"/>
          <a:stretch>
            <a:fillRect/>
          </a:stretch>
        </p:blipFill>
        <p:spPr>
          <a:xfrm>
            <a:off x="2209800" y="446430"/>
            <a:ext cx="7772400" cy="5965139"/>
          </a:xfrm>
          <a:prstGeom prst="rect">
            <a:avLst/>
          </a:prstGeom>
        </p:spPr>
      </p:pic>
    </p:spTree>
    <p:extLst>
      <p:ext uri="{BB962C8B-B14F-4D97-AF65-F5344CB8AC3E}">
        <p14:creationId xmlns:p14="http://schemas.microsoft.com/office/powerpoint/2010/main" val="28059260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brick pieces with paintings of people&#10;&#10;AI-generated content may be incorrect.">
            <a:extLst>
              <a:ext uri="{FF2B5EF4-FFF2-40B4-BE49-F238E27FC236}">
                <a16:creationId xmlns:a16="http://schemas.microsoft.com/office/drawing/2014/main" id="{71F5DB2D-A38F-7FB6-984A-3BE66DFCB984}"/>
              </a:ext>
            </a:extLst>
          </p:cNvPr>
          <p:cNvPicPr>
            <a:picLocks noChangeAspect="1"/>
          </p:cNvPicPr>
          <p:nvPr/>
        </p:nvPicPr>
        <p:blipFill>
          <a:blip r:embed="rId2"/>
          <a:stretch>
            <a:fillRect/>
          </a:stretch>
        </p:blipFill>
        <p:spPr>
          <a:xfrm>
            <a:off x="2209800" y="446430"/>
            <a:ext cx="7772400" cy="5965139"/>
          </a:xfrm>
          <a:prstGeom prst="rect">
            <a:avLst/>
          </a:prstGeom>
        </p:spPr>
      </p:pic>
    </p:spTree>
    <p:extLst>
      <p:ext uri="{BB962C8B-B14F-4D97-AF65-F5344CB8AC3E}">
        <p14:creationId xmlns:p14="http://schemas.microsoft.com/office/powerpoint/2010/main" val="33121475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bricks with paintings on them&#10;&#10;AI-generated content may be incorrect.">
            <a:extLst>
              <a:ext uri="{FF2B5EF4-FFF2-40B4-BE49-F238E27FC236}">
                <a16:creationId xmlns:a16="http://schemas.microsoft.com/office/drawing/2014/main" id="{7823F3F3-75D4-CA54-D93C-3B08EAF561A6}"/>
              </a:ext>
            </a:extLst>
          </p:cNvPr>
          <p:cNvPicPr>
            <a:picLocks noChangeAspect="1"/>
          </p:cNvPicPr>
          <p:nvPr/>
        </p:nvPicPr>
        <p:blipFill>
          <a:blip r:embed="rId2"/>
          <a:stretch>
            <a:fillRect/>
          </a:stretch>
        </p:blipFill>
        <p:spPr>
          <a:xfrm>
            <a:off x="2209799" y="446430"/>
            <a:ext cx="7772400" cy="5965139"/>
          </a:xfrm>
          <a:prstGeom prst="rect">
            <a:avLst/>
          </a:prstGeom>
        </p:spPr>
      </p:pic>
    </p:spTree>
    <p:extLst>
      <p:ext uri="{BB962C8B-B14F-4D97-AF65-F5344CB8AC3E}">
        <p14:creationId xmlns:p14="http://schemas.microsoft.com/office/powerpoint/2010/main" val="12854409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ece of wood with a picture of a person holding a baby&#10;&#10;AI-generated content may be incorrect.">
            <a:extLst>
              <a:ext uri="{FF2B5EF4-FFF2-40B4-BE49-F238E27FC236}">
                <a16:creationId xmlns:a16="http://schemas.microsoft.com/office/drawing/2014/main" id="{487FA0D0-84F0-803E-2F6A-3C44F91F836F}"/>
              </a:ext>
            </a:extLst>
          </p:cNvPr>
          <p:cNvPicPr>
            <a:picLocks noChangeAspect="1"/>
          </p:cNvPicPr>
          <p:nvPr/>
        </p:nvPicPr>
        <p:blipFill>
          <a:blip r:embed="rId2"/>
          <a:stretch>
            <a:fillRect/>
          </a:stretch>
        </p:blipFill>
        <p:spPr>
          <a:xfrm>
            <a:off x="2209799" y="446430"/>
            <a:ext cx="7772400" cy="5965139"/>
          </a:xfrm>
          <a:prstGeom prst="rect">
            <a:avLst/>
          </a:prstGeom>
        </p:spPr>
      </p:pic>
    </p:spTree>
    <p:extLst>
      <p:ext uri="{BB962C8B-B14F-4D97-AF65-F5344CB8AC3E}">
        <p14:creationId xmlns:p14="http://schemas.microsoft.com/office/powerpoint/2010/main" val="36884758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A32057F-F015-B1B2-4E3E-2307F8EFC9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olorized light photo effects">
            <a:extLst>
              <a:ext uri="{FF2B5EF4-FFF2-40B4-BE49-F238E27FC236}">
                <a16:creationId xmlns:a16="http://schemas.microsoft.com/office/drawing/2014/main" id="{43126C70-5C70-C415-3ED9-0BE4C39C174B}"/>
              </a:ext>
            </a:extLst>
          </p:cNvPr>
          <p:cNvPicPr>
            <a:picLocks noChangeAspect="1"/>
          </p:cNvPicPr>
          <p:nvPr/>
        </p:nvPicPr>
        <p:blipFill>
          <a:blip r:embed="rId2"/>
          <a:srcRect l="7007" r="28990" b="-2"/>
          <a:stretch/>
        </p:blipFill>
        <p:spPr>
          <a:xfrm>
            <a:off x="20" y="1"/>
            <a:ext cx="6575591" cy="6858000"/>
          </a:xfrm>
          <a:prstGeom prst="rect">
            <a:avLst/>
          </a:prstGeom>
        </p:spPr>
      </p:pic>
      <p:sp>
        <p:nvSpPr>
          <p:cNvPr id="2" name="Title 1">
            <a:extLst>
              <a:ext uri="{FF2B5EF4-FFF2-40B4-BE49-F238E27FC236}">
                <a16:creationId xmlns:a16="http://schemas.microsoft.com/office/drawing/2014/main" id="{13EB785D-24AB-81C0-F991-3D06EC173995}"/>
              </a:ext>
            </a:extLst>
          </p:cNvPr>
          <p:cNvSpPr>
            <a:spLocks noGrp="1"/>
          </p:cNvSpPr>
          <p:nvPr>
            <p:ph type="ctrTitle"/>
          </p:nvPr>
        </p:nvSpPr>
        <p:spPr>
          <a:xfrm>
            <a:off x="7168896" y="1129554"/>
            <a:ext cx="4361688" cy="3475236"/>
          </a:xfrm>
        </p:spPr>
        <p:txBody>
          <a:bodyPr>
            <a:normAutofit/>
          </a:bodyPr>
          <a:lstStyle/>
          <a:p>
            <a:pPr algn="l"/>
            <a:r>
              <a:rPr lang="en-US" sz="5400" dirty="0"/>
              <a:t>Faulty Reasoning</a:t>
            </a:r>
          </a:p>
        </p:txBody>
      </p:sp>
      <p:sp>
        <p:nvSpPr>
          <p:cNvPr id="3" name="Subtitle 2">
            <a:extLst>
              <a:ext uri="{FF2B5EF4-FFF2-40B4-BE49-F238E27FC236}">
                <a16:creationId xmlns:a16="http://schemas.microsoft.com/office/drawing/2014/main" id="{29839012-8EF2-0183-F1B3-7C88CFD81677}"/>
              </a:ext>
            </a:extLst>
          </p:cNvPr>
          <p:cNvSpPr>
            <a:spLocks noGrp="1"/>
          </p:cNvSpPr>
          <p:nvPr>
            <p:ph type="subTitle" idx="1"/>
          </p:nvPr>
        </p:nvSpPr>
        <p:spPr>
          <a:xfrm>
            <a:off x="7168896" y="4731337"/>
            <a:ext cx="4361688" cy="1184584"/>
          </a:xfrm>
        </p:spPr>
        <p:txBody>
          <a:bodyPr>
            <a:normAutofit/>
          </a:bodyPr>
          <a:lstStyle/>
          <a:p>
            <a:pPr algn="l"/>
            <a:r>
              <a:rPr lang="en-US" dirty="0"/>
              <a:t>Police brutality against people of color</a:t>
            </a:r>
          </a:p>
        </p:txBody>
      </p:sp>
    </p:spTree>
    <p:extLst>
      <p:ext uri="{BB962C8B-B14F-4D97-AF65-F5344CB8AC3E}">
        <p14:creationId xmlns:p14="http://schemas.microsoft.com/office/powerpoint/2010/main" val="3478200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air of bricks with a painting of a person and a baby&#10;&#10;AI-generated content may be incorrect.">
            <a:extLst>
              <a:ext uri="{FF2B5EF4-FFF2-40B4-BE49-F238E27FC236}">
                <a16:creationId xmlns:a16="http://schemas.microsoft.com/office/drawing/2014/main" id="{6C10C888-3B45-7BCC-B9E6-0BE4B250006F}"/>
              </a:ext>
            </a:extLst>
          </p:cNvPr>
          <p:cNvPicPr>
            <a:picLocks noChangeAspect="1"/>
          </p:cNvPicPr>
          <p:nvPr/>
        </p:nvPicPr>
        <p:blipFill>
          <a:blip r:embed="rId2"/>
          <a:stretch>
            <a:fillRect/>
          </a:stretch>
        </p:blipFill>
        <p:spPr>
          <a:xfrm>
            <a:off x="2219740" y="446430"/>
            <a:ext cx="7772400" cy="5965139"/>
          </a:xfrm>
          <a:prstGeom prst="rect">
            <a:avLst/>
          </a:prstGeom>
        </p:spPr>
      </p:pic>
    </p:spTree>
    <p:extLst>
      <p:ext uri="{BB962C8B-B14F-4D97-AF65-F5344CB8AC3E}">
        <p14:creationId xmlns:p14="http://schemas.microsoft.com/office/powerpoint/2010/main" val="18249503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Questions/Discussion</a:t>
            </a:r>
          </a:p>
        </p:txBody>
      </p:sp>
      <p:sp>
        <p:nvSpPr>
          <p:cNvPr id="3" name="Subtitle 2"/>
          <p:cNvSpPr>
            <a:spLocks noGrp="1"/>
          </p:cNvSpPr>
          <p:nvPr>
            <p:ph type="subTitle" idx="1"/>
          </p:nvPr>
        </p:nvSpPr>
        <p:spPr/>
        <p:txBody>
          <a:bodyPr/>
          <a:lstStyle/>
          <a:p>
            <a:r>
              <a:rPr lang="en-US" dirty="0"/>
              <a:t>Thank you</a:t>
            </a:r>
          </a:p>
        </p:txBody>
      </p:sp>
    </p:spTree>
    <p:extLst>
      <p:ext uri="{BB962C8B-B14F-4D97-AF65-F5344CB8AC3E}">
        <p14:creationId xmlns:p14="http://schemas.microsoft.com/office/powerpoint/2010/main" val="15223766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BFA8C-7094-108C-9CA9-AB278683F86E}"/>
              </a:ext>
            </a:extLst>
          </p:cNvPr>
          <p:cNvSpPr>
            <a:spLocks noGrp="1"/>
          </p:cNvSpPr>
          <p:nvPr>
            <p:ph type="title"/>
          </p:nvPr>
        </p:nvSpPr>
        <p:spPr/>
        <p:txBody>
          <a:bodyPr/>
          <a:lstStyle/>
          <a:p>
            <a:r>
              <a:rPr lang="en-US" dirty="0"/>
              <a:t>Access to the PowerPoint</a:t>
            </a:r>
          </a:p>
        </p:txBody>
      </p:sp>
      <p:sp>
        <p:nvSpPr>
          <p:cNvPr id="3" name="Content Placeholder 2">
            <a:extLst>
              <a:ext uri="{FF2B5EF4-FFF2-40B4-BE49-F238E27FC236}">
                <a16:creationId xmlns:a16="http://schemas.microsoft.com/office/drawing/2014/main" id="{6AB2ADAA-CA88-D877-BC7F-658DEB3C0FB5}"/>
              </a:ext>
            </a:extLst>
          </p:cNvPr>
          <p:cNvSpPr>
            <a:spLocks noGrp="1"/>
          </p:cNvSpPr>
          <p:nvPr>
            <p:ph idx="1"/>
          </p:nvPr>
        </p:nvSpPr>
        <p:spPr>
          <a:xfrm>
            <a:off x="612648" y="1358183"/>
            <a:ext cx="6098232" cy="774863"/>
          </a:xfrm>
        </p:spPr>
        <p:txBody>
          <a:bodyPr>
            <a:normAutofit lnSpcReduction="10000"/>
          </a:bodyPr>
          <a:lstStyle/>
          <a:p>
            <a:r>
              <a:rPr lang="en-US" dirty="0"/>
              <a:t>Use your smart phone or tablet to follow this link to download the PowerPoint from my website.</a:t>
            </a:r>
          </a:p>
          <a:p>
            <a:endParaRPr lang="en-US" dirty="0"/>
          </a:p>
        </p:txBody>
      </p:sp>
      <p:pic>
        <p:nvPicPr>
          <p:cNvPr id="5" name="Picture 4" descr="A qr code on a white background&#10;&#10;AI-generated content may be incorrect.">
            <a:extLst>
              <a:ext uri="{FF2B5EF4-FFF2-40B4-BE49-F238E27FC236}">
                <a16:creationId xmlns:a16="http://schemas.microsoft.com/office/drawing/2014/main" id="{D5657500-4DBE-E829-7659-D6E85E72D53E}"/>
              </a:ext>
            </a:extLst>
          </p:cNvPr>
          <p:cNvPicPr>
            <a:picLocks noChangeAspect="1"/>
          </p:cNvPicPr>
          <p:nvPr/>
        </p:nvPicPr>
        <p:blipFill>
          <a:blip r:embed="rId3"/>
          <a:stretch>
            <a:fillRect/>
          </a:stretch>
        </p:blipFill>
        <p:spPr>
          <a:xfrm>
            <a:off x="6880414" y="1398509"/>
            <a:ext cx="4216278" cy="4281394"/>
          </a:xfrm>
          <a:prstGeom prst="rect">
            <a:avLst/>
          </a:prstGeom>
        </p:spPr>
      </p:pic>
      <mc:AlternateContent xmlns:mc="http://schemas.openxmlformats.org/markup-compatibility/2006" xmlns:we="http://schemas.microsoft.com/office/webextensions/webextension/2010/11" xmlns:pca="http://schemas.microsoft.com/office/powerpoint/2013/contentapp">
        <mc:Choice Requires="we pca">
          <p:graphicFrame>
            <p:nvGraphicFramePr>
              <p:cNvPr id="6" name="Add-in 5">
                <a:extLst>
                  <a:ext uri="{FF2B5EF4-FFF2-40B4-BE49-F238E27FC236}">
                    <a16:creationId xmlns:a16="http://schemas.microsoft.com/office/drawing/2014/main" id="{26DD3EB4-58B8-FFFC-0181-ADA1179CAA3C}"/>
                  </a:ext>
                </a:extLst>
              </p:cNvPr>
              <p:cNvGraphicFramePr>
                <a:graphicFrameLocks noGrp="1"/>
              </p:cNvGraphicFramePr>
              <p:nvPr>
                <p:extLst>
                  <p:ext uri="{D42A27DB-BD31-4B8C-83A1-F6EECF244321}">
                    <p14:modId xmlns:p14="http://schemas.microsoft.com/office/powerpoint/2010/main" val="2869827171"/>
                  </p:ext>
                </p:extLst>
              </p:nvPr>
            </p:nvGraphicFramePr>
            <p:xfrm>
              <a:off x="710862" y="2203016"/>
              <a:ext cx="4399019" cy="2834594"/>
            </p:xfrm>
            <a:graphic>
              <a:graphicData uri="http://schemas.microsoft.com/office/webextensions/webextension/2010/11">
                <we:webextensionref xmlns:we="http://schemas.microsoft.com/office/webextensions/webextension/2010/11" xmlns:r="http://schemas.openxmlformats.org/officeDocument/2006/relationships" r:id="rId4"/>
              </a:graphicData>
            </a:graphic>
          </p:graphicFrame>
        </mc:Choice>
        <mc:Fallback xmlns="">
          <p:pic>
            <p:nvPicPr>
              <p:cNvPr id="6" name="Add-in 5">
                <a:extLst>
                  <a:ext uri="{FF2B5EF4-FFF2-40B4-BE49-F238E27FC236}">
                    <a16:creationId xmlns:a16="http://schemas.microsoft.com/office/drawing/2014/main" id="{26DD3EB4-58B8-FFFC-0181-ADA1179CAA3C}"/>
                  </a:ext>
                </a:extLst>
              </p:cNvPr>
              <p:cNvPicPr>
                <a:picLocks noGrp="1" noRot="1" noChangeAspect="1" noMove="1" noResize="1" noEditPoints="1" noAdjustHandles="1" noChangeArrowheads="1" noChangeShapeType="1"/>
              </p:cNvPicPr>
              <p:nvPr/>
            </p:nvPicPr>
            <p:blipFill>
              <a:blip r:embed="rId5"/>
              <a:stretch>
                <a:fillRect/>
              </a:stretch>
            </p:blipFill>
            <p:spPr>
              <a:xfrm>
                <a:off x="710862" y="2203016"/>
                <a:ext cx="4399019" cy="2834594"/>
              </a:xfrm>
              <a:prstGeom prst="rect">
                <a:avLst/>
              </a:prstGeom>
            </p:spPr>
          </p:pic>
        </mc:Fallback>
      </mc:AlternateContent>
      <p:sp>
        <p:nvSpPr>
          <p:cNvPr id="8" name="Title 1">
            <a:extLst>
              <a:ext uri="{FF2B5EF4-FFF2-40B4-BE49-F238E27FC236}">
                <a16:creationId xmlns:a16="http://schemas.microsoft.com/office/drawing/2014/main" id="{7A53D212-EED6-8D06-B366-907DF8F704C9}"/>
              </a:ext>
            </a:extLst>
          </p:cNvPr>
          <p:cNvSpPr txBox="1">
            <a:spLocks/>
          </p:cNvSpPr>
          <p:nvPr/>
        </p:nvSpPr>
        <p:spPr>
          <a:xfrm>
            <a:off x="612648" y="5591287"/>
            <a:ext cx="10653578" cy="113225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lgn="ctr"/>
            <a:r>
              <a:rPr lang="en-US" dirty="0" err="1"/>
              <a:t>www.rodrickwhetstone.com</a:t>
            </a:r>
            <a:endParaRPr lang="en-US" dirty="0"/>
          </a:p>
        </p:txBody>
      </p:sp>
    </p:spTree>
    <p:extLst>
      <p:ext uri="{BB962C8B-B14F-4D97-AF65-F5344CB8AC3E}">
        <p14:creationId xmlns:p14="http://schemas.microsoft.com/office/powerpoint/2010/main" val="37951471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C820E-6F46-DD47-8FC5-912D236C331A}"/>
              </a:ext>
            </a:extLst>
          </p:cNvPr>
          <p:cNvSpPr>
            <a:spLocks noGrp="1"/>
          </p:cNvSpPr>
          <p:nvPr>
            <p:ph type="title"/>
          </p:nvPr>
        </p:nvSpPr>
        <p:spPr>
          <a:xfrm>
            <a:off x="612648" y="548640"/>
            <a:ext cx="10653578" cy="634701"/>
          </a:xfrm>
        </p:spPr>
        <p:txBody>
          <a:bodyPr/>
          <a:lstStyle/>
          <a:p>
            <a:r>
              <a:rPr lang="en-US" dirty="0"/>
              <a:t>Whetstone presentation outline</a:t>
            </a:r>
          </a:p>
        </p:txBody>
      </p:sp>
      <p:sp>
        <p:nvSpPr>
          <p:cNvPr id="3" name="Content Placeholder 2">
            <a:extLst>
              <a:ext uri="{FF2B5EF4-FFF2-40B4-BE49-F238E27FC236}">
                <a16:creationId xmlns:a16="http://schemas.microsoft.com/office/drawing/2014/main" id="{5B0255A1-8910-A2BA-15D3-F9DB2D6B4A56}"/>
              </a:ext>
            </a:extLst>
          </p:cNvPr>
          <p:cNvSpPr>
            <a:spLocks noGrp="1"/>
          </p:cNvSpPr>
          <p:nvPr>
            <p:ph idx="1"/>
          </p:nvPr>
        </p:nvSpPr>
        <p:spPr/>
        <p:txBody>
          <a:bodyPr/>
          <a:lstStyle/>
          <a:p>
            <a:r>
              <a:rPr lang="en-US" dirty="0"/>
              <a:t>A very brief history of posters</a:t>
            </a:r>
          </a:p>
          <a:p>
            <a:r>
              <a:rPr lang="en-US" dirty="0"/>
              <a:t>Poster anatomy basics</a:t>
            </a:r>
          </a:p>
          <a:p>
            <a:r>
              <a:rPr lang="en-US" dirty="0"/>
              <a:t>The actual protest posters made by Professor Whetstone</a:t>
            </a:r>
          </a:p>
        </p:txBody>
      </p:sp>
    </p:spTree>
    <p:extLst>
      <p:ext uri="{BB962C8B-B14F-4D97-AF65-F5344CB8AC3E}">
        <p14:creationId xmlns:p14="http://schemas.microsoft.com/office/powerpoint/2010/main" val="3912141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4D142-FCCA-FB86-C826-D04B0A9FD175}"/>
              </a:ext>
            </a:extLst>
          </p:cNvPr>
          <p:cNvSpPr>
            <a:spLocks noGrp="1"/>
          </p:cNvSpPr>
          <p:nvPr>
            <p:ph type="title"/>
          </p:nvPr>
        </p:nvSpPr>
        <p:spPr/>
        <p:txBody>
          <a:bodyPr/>
          <a:lstStyle/>
          <a:p>
            <a:r>
              <a:rPr lang="en-US" dirty="0"/>
              <a:t>A brief history of the poster</a:t>
            </a:r>
          </a:p>
        </p:txBody>
      </p:sp>
      <p:sp>
        <p:nvSpPr>
          <p:cNvPr id="3" name="Content Placeholder 2">
            <a:extLst>
              <a:ext uri="{FF2B5EF4-FFF2-40B4-BE49-F238E27FC236}">
                <a16:creationId xmlns:a16="http://schemas.microsoft.com/office/drawing/2014/main" id="{AB353D8D-A2C6-7AFB-2B64-5FD3066754D1}"/>
              </a:ext>
            </a:extLst>
          </p:cNvPr>
          <p:cNvSpPr>
            <a:spLocks noGrp="1"/>
          </p:cNvSpPr>
          <p:nvPr>
            <p:ph idx="1"/>
          </p:nvPr>
        </p:nvSpPr>
        <p:spPr>
          <a:xfrm>
            <a:off x="612648" y="1715532"/>
            <a:ext cx="3919012" cy="4593828"/>
          </a:xfrm>
        </p:spPr>
        <p:txBody>
          <a:bodyPr/>
          <a:lstStyle/>
          <a:p>
            <a:r>
              <a:rPr lang="en-US" dirty="0"/>
              <a:t>1920s Russian Constructivist propaganda favored art as a practice directed towards social change or that would serve a social purpose. It rejected art for art sake.</a:t>
            </a:r>
          </a:p>
          <a:p>
            <a:pPr marL="0" indent="0">
              <a:buNone/>
            </a:pPr>
            <a:endParaRPr lang="en-US" dirty="0"/>
          </a:p>
        </p:txBody>
      </p:sp>
      <p:pic>
        <p:nvPicPr>
          <p:cNvPr id="6" name="Picture 5" descr="A collage of posters&#10;&#10;AI-generated content may be incorrect.">
            <a:extLst>
              <a:ext uri="{FF2B5EF4-FFF2-40B4-BE49-F238E27FC236}">
                <a16:creationId xmlns:a16="http://schemas.microsoft.com/office/drawing/2014/main" id="{E3A6806E-81F7-2BE3-7441-F72F4A46B30C}"/>
              </a:ext>
            </a:extLst>
          </p:cNvPr>
          <p:cNvPicPr>
            <a:picLocks noChangeAspect="1"/>
          </p:cNvPicPr>
          <p:nvPr/>
        </p:nvPicPr>
        <p:blipFill>
          <a:blip r:embed="rId2"/>
          <a:stretch>
            <a:fillRect/>
          </a:stretch>
        </p:blipFill>
        <p:spPr>
          <a:xfrm>
            <a:off x="4759452" y="1381760"/>
            <a:ext cx="6819900" cy="4927600"/>
          </a:xfrm>
          <a:prstGeom prst="rect">
            <a:avLst/>
          </a:prstGeom>
        </p:spPr>
      </p:pic>
    </p:spTree>
    <p:extLst>
      <p:ext uri="{BB962C8B-B14F-4D97-AF65-F5344CB8AC3E}">
        <p14:creationId xmlns:p14="http://schemas.microsoft.com/office/powerpoint/2010/main" val="35813082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2800C-103A-6D1A-8620-144EB23EAB19}"/>
              </a:ext>
            </a:extLst>
          </p:cNvPr>
          <p:cNvSpPr>
            <a:spLocks noGrp="1"/>
          </p:cNvSpPr>
          <p:nvPr>
            <p:ph type="title"/>
          </p:nvPr>
        </p:nvSpPr>
        <p:spPr/>
        <p:txBody>
          <a:bodyPr>
            <a:normAutofit/>
          </a:bodyPr>
          <a:lstStyle/>
          <a:p>
            <a:r>
              <a:rPr lang="en-US" dirty="0"/>
              <a:t>A brief history of </a:t>
            </a:r>
            <a:br>
              <a:rPr lang="en-US" dirty="0"/>
            </a:br>
            <a:r>
              <a:rPr lang="en-US" dirty="0"/>
              <a:t>the protest poster</a:t>
            </a:r>
          </a:p>
        </p:txBody>
      </p:sp>
      <p:sp>
        <p:nvSpPr>
          <p:cNvPr id="3" name="Content Placeholder 2">
            <a:extLst>
              <a:ext uri="{FF2B5EF4-FFF2-40B4-BE49-F238E27FC236}">
                <a16:creationId xmlns:a16="http://schemas.microsoft.com/office/drawing/2014/main" id="{FA5280D8-A5AC-F9E8-2E8A-D5FE600CE86D}"/>
              </a:ext>
            </a:extLst>
          </p:cNvPr>
          <p:cNvSpPr>
            <a:spLocks noGrp="1"/>
          </p:cNvSpPr>
          <p:nvPr>
            <p:ph idx="1"/>
          </p:nvPr>
        </p:nvSpPr>
        <p:spPr>
          <a:xfrm>
            <a:off x="612647" y="1715532"/>
            <a:ext cx="4981329" cy="4593828"/>
          </a:xfrm>
        </p:spPr>
        <p:txBody>
          <a:bodyPr>
            <a:normAutofit/>
          </a:bodyPr>
          <a:lstStyle/>
          <a:p>
            <a:r>
              <a:rPr lang="en-US" dirty="0"/>
              <a:t>Fast-forward to 1968 “I Am A Man”. This poster is a struggle for quality and human safety.</a:t>
            </a:r>
          </a:p>
          <a:p>
            <a:r>
              <a:rPr lang="en-US" b="0" i="0" u="none" strike="noStrike" dirty="0">
                <a:effectLst/>
                <a:latin typeface="freight-text-pro"/>
              </a:rPr>
              <a:t>“February 1968, an old garbage truck malfunctioned, killing two Black crewmen: </a:t>
            </a:r>
            <a:r>
              <a:rPr lang="en-US" b="0" i="0" u="none" strike="noStrike" dirty="0" err="1">
                <a:effectLst/>
                <a:latin typeface="freight-text-pro"/>
              </a:rPr>
              <a:t>Echol</a:t>
            </a:r>
            <a:r>
              <a:rPr lang="en-US" b="0" i="0" u="none" strike="noStrike" dirty="0">
                <a:effectLst/>
                <a:latin typeface="freight-text-pro"/>
              </a:rPr>
              <a:t> Cole and Robert Walker. Days later, 1300 workers, backed by the American Federation of State, County, and Municipal Employees (AFSCME), walked off the job. The strike would last 64 days, ending in both triumph and tragedy.”</a:t>
            </a:r>
            <a:endParaRPr lang="en-US" dirty="0"/>
          </a:p>
        </p:txBody>
      </p:sp>
      <p:pic>
        <p:nvPicPr>
          <p:cNvPr id="6" name="Picture 5" descr="A sign with black text&#10;&#10;AI-generated content may be incorrect.">
            <a:extLst>
              <a:ext uri="{FF2B5EF4-FFF2-40B4-BE49-F238E27FC236}">
                <a16:creationId xmlns:a16="http://schemas.microsoft.com/office/drawing/2014/main" id="{CA8B42EE-CC22-BA88-E7F9-1AEEF516A233}"/>
              </a:ext>
            </a:extLst>
          </p:cNvPr>
          <p:cNvPicPr>
            <a:picLocks noChangeAspect="1"/>
          </p:cNvPicPr>
          <p:nvPr/>
        </p:nvPicPr>
        <p:blipFill>
          <a:blip r:embed="rId2"/>
          <a:stretch>
            <a:fillRect/>
          </a:stretch>
        </p:blipFill>
        <p:spPr>
          <a:xfrm>
            <a:off x="7145930" y="772160"/>
            <a:ext cx="3632200" cy="5537200"/>
          </a:xfrm>
          <a:prstGeom prst="rect">
            <a:avLst/>
          </a:prstGeom>
        </p:spPr>
      </p:pic>
    </p:spTree>
    <p:extLst>
      <p:ext uri="{BB962C8B-B14F-4D97-AF65-F5344CB8AC3E}">
        <p14:creationId xmlns:p14="http://schemas.microsoft.com/office/powerpoint/2010/main" val="39308538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56035-9553-3C0B-60A5-76FF9E223A83}"/>
              </a:ext>
            </a:extLst>
          </p:cNvPr>
          <p:cNvSpPr>
            <a:spLocks noGrp="1"/>
          </p:cNvSpPr>
          <p:nvPr>
            <p:ph type="title"/>
          </p:nvPr>
        </p:nvSpPr>
        <p:spPr/>
        <p:txBody>
          <a:bodyPr/>
          <a:lstStyle/>
          <a:p>
            <a:r>
              <a:rPr lang="en-US" dirty="0"/>
              <a:t>Poster anatomy basics</a:t>
            </a:r>
          </a:p>
        </p:txBody>
      </p:sp>
      <p:sp>
        <p:nvSpPr>
          <p:cNvPr id="3" name="Content Placeholder 2">
            <a:extLst>
              <a:ext uri="{FF2B5EF4-FFF2-40B4-BE49-F238E27FC236}">
                <a16:creationId xmlns:a16="http://schemas.microsoft.com/office/drawing/2014/main" id="{D4B1D123-2167-0746-5576-472AAFFDA344}"/>
              </a:ext>
            </a:extLst>
          </p:cNvPr>
          <p:cNvSpPr>
            <a:spLocks noGrp="1"/>
          </p:cNvSpPr>
          <p:nvPr>
            <p:ph idx="1"/>
          </p:nvPr>
        </p:nvSpPr>
        <p:spPr>
          <a:xfrm>
            <a:off x="612648" y="1715532"/>
            <a:ext cx="3959354" cy="4593828"/>
          </a:xfrm>
        </p:spPr>
        <p:txBody>
          <a:bodyPr/>
          <a:lstStyle/>
          <a:p>
            <a:r>
              <a:rPr lang="en-US" dirty="0"/>
              <a:t>Hierarchy.</a:t>
            </a:r>
          </a:p>
          <a:p>
            <a:r>
              <a:rPr lang="en-US" dirty="0"/>
              <a:t>Call from afar, or the “why”.</a:t>
            </a:r>
          </a:p>
          <a:p>
            <a:r>
              <a:rPr lang="en-US" dirty="0"/>
              <a:t>The information that keeps the audience’s attention.</a:t>
            </a:r>
          </a:p>
          <a:p>
            <a:r>
              <a:rPr lang="en-US" dirty="0"/>
              <a:t>Full message delivery.</a:t>
            </a:r>
          </a:p>
          <a:p>
            <a:r>
              <a:rPr lang="en-US" dirty="0"/>
              <a:t>Keep the design simple.</a:t>
            </a:r>
          </a:p>
        </p:txBody>
      </p:sp>
      <p:pic>
        <p:nvPicPr>
          <p:cNvPr id="5" name="Picture 4" descr="A poster of a dump truck with money&#10;&#10;AI-generated content may be incorrect.">
            <a:extLst>
              <a:ext uri="{FF2B5EF4-FFF2-40B4-BE49-F238E27FC236}">
                <a16:creationId xmlns:a16="http://schemas.microsoft.com/office/drawing/2014/main" id="{735849AA-1EEF-FF71-FDBC-7EE7A5C1FF5B}"/>
              </a:ext>
            </a:extLst>
          </p:cNvPr>
          <p:cNvPicPr>
            <a:picLocks noChangeAspect="1"/>
          </p:cNvPicPr>
          <p:nvPr/>
        </p:nvPicPr>
        <p:blipFill>
          <a:blip r:embed="rId2"/>
          <a:stretch>
            <a:fillRect/>
          </a:stretch>
        </p:blipFill>
        <p:spPr>
          <a:xfrm>
            <a:off x="7756193" y="369532"/>
            <a:ext cx="4076700" cy="6337300"/>
          </a:xfrm>
          <a:prstGeom prst="rect">
            <a:avLst/>
          </a:prstGeom>
        </p:spPr>
      </p:pic>
    </p:spTree>
    <p:extLst>
      <p:ext uri="{BB962C8B-B14F-4D97-AF65-F5344CB8AC3E}">
        <p14:creationId xmlns:p14="http://schemas.microsoft.com/office/powerpoint/2010/main" val="37605240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AD2B472-E1EF-01A1-C3A8-3D19E539E2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511355-EF9A-931D-FA64-D46482FCC0AE}"/>
              </a:ext>
            </a:extLst>
          </p:cNvPr>
          <p:cNvSpPr>
            <a:spLocks noGrp="1"/>
          </p:cNvSpPr>
          <p:nvPr>
            <p:ph type="title"/>
          </p:nvPr>
        </p:nvSpPr>
        <p:spPr/>
        <p:txBody>
          <a:bodyPr/>
          <a:lstStyle/>
          <a:p>
            <a:r>
              <a:rPr lang="en-US" dirty="0"/>
              <a:t>Whetstone protest posters</a:t>
            </a:r>
          </a:p>
        </p:txBody>
      </p:sp>
      <p:pic>
        <p:nvPicPr>
          <p:cNvPr id="4" name="Picture 3" descr="A person in a hat and a rope with text&#10;&#10;AI-generated content may be incorrect.">
            <a:extLst>
              <a:ext uri="{FF2B5EF4-FFF2-40B4-BE49-F238E27FC236}">
                <a16:creationId xmlns:a16="http://schemas.microsoft.com/office/drawing/2014/main" id="{95563747-C857-77C0-2BD9-8DDC6DEA3044}"/>
              </a:ext>
            </a:extLst>
          </p:cNvPr>
          <p:cNvPicPr>
            <a:picLocks noChangeAspect="1"/>
          </p:cNvPicPr>
          <p:nvPr/>
        </p:nvPicPr>
        <p:blipFill>
          <a:blip r:embed="rId2"/>
          <a:stretch>
            <a:fillRect/>
          </a:stretch>
        </p:blipFill>
        <p:spPr>
          <a:xfrm>
            <a:off x="4505452" y="1284122"/>
            <a:ext cx="7073900" cy="5245100"/>
          </a:xfrm>
          <a:prstGeom prst="rect">
            <a:avLst/>
          </a:prstGeom>
        </p:spPr>
      </p:pic>
    </p:spTree>
    <p:extLst>
      <p:ext uri="{BB962C8B-B14F-4D97-AF65-F5344CB8AC3E}">
        <p14:creationId xmlns:p14="http://schemas.microsoft.com/office/powerpoint/2010/main" val="21783881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83665C9-9A38-A04E-FCE0-F72663733D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5EBF6B-C434-18D4-AC58-1B125B29A087}"/>
              </a:ext>
            </a:extLst>
          </p:cNvPr>
          <p:cNvSpPr>
            <a:spLocks noGrp="1"/>
          </p:cNvSpPr>
          <p:nvPr>
            <p:ph type="title"/>
          </p:nvPr>
        </p:nvSpPr>
        <p:spPr/>
        <p:txBody>
          <a:bodyPr/>
          <a:lstStyle/>
          <a:p>
            <a:r>
              <a:rPr lang="en-US" dirty="0"/>
              <a:t>Whetstone protest posters</a:t>
            </a:r>
          </a:p>
        </p:txBody>
      </p:sp>
      <p:pic>
        <p:nvPicPr>
          <p:cNvPr id="5" name="Picture 4" descr="A collage of posters&#10;&#10;AI-generated content may be incorrect.">
            <a:extLst>
              <a:ext uri="{FF2B5EF4-FFF2-40B4-BE49-F238E27FC236}">
                <a16:creationId xmlns:a16="http://schemas.microsoft.com/office/drawing/2014/main" id="{FF7C7A18-9215-F832-8A51-B5064031661F}"/>
              </a:ext>
            </a:extLst>
          </p:cNvPr>
          <p:cNvPicPr>
            <a:picLocks noChangeAspect="1"/>
          </p:cNvPicPr>
          <p:nvPr/>
        </p:nvPicPr>
        <p:blipFill>
          <a:blip r:embed="rId2"/>
          <a:stretch>
            <a:fillRect/>
          </a:stretch>
        </p:blipFill>
        <p:spPr>
          <a:xfrm>
            <a:off x="4505452" y="1215883"/>
            <a:ext cx="7073900" cy="5245100"/>
          </a:xfrm>
          <a:prstGeom prst="rect">
            <a:avLst/>
          </a:prstGeom>
        </p:spPr>
      </p:pic>
    </p:spTree>
    <p:extLst>
      <p:ext uri="{BB962C8B-B14F-4D97-AF65-F5344CB8AC3E}">
        <p14:creationId xmlns:p14="http://schemas.microsoft.com/office/powerpoint/2010/main" val="2740835361"/>
      </p:ext>
    </p:extLst>
  </p:cSld>
  <p:clrMapOvr>
    <a:masterClrMapping/>
  </p:clrMapOvr>
</p:sld>
</file>

<file path=ppt/theme/theme1.xml><?xml version="1.0" encoding="utf-8"?>
<a:theme xmlns:a="http://schemas.openxmlformats.org/drawingml/2006/main" name="VanillaVTI">
  <a:themeElements>
    <a:clrScheme name="AnalogousFromLightSeedLeftStep">
      <a:dk1>
        <a:srgbClr val="000000"/>
      </a:dk1>
      <a:lt1>
        <a:srgbClr val="FFFFFF"/>
      </a:lt1>
      <a:dk2>
        <a:srgbClr val="213B33"/>
      </a:dk2>
      <a:lt2>
        <a:srgbClr val="E8E3E2"/>
      </a:lt2>
      <a:accent1>
        <a:srgbClr val="4EAFBA"/>
      </a:accent1>
      <a:accent2>
        <a:srgbClr val="4DB392"/>
      </a:accent2>
      <a:accent3>
        <a:srgbClr val="4FB369"/>
      </a:accent3>
      <a:accent4>
        <a:srgbClr val="5DB54E"/>
      </a:accent4>
      <a:accent5>
        <a:srgbClr val="89AA5D"/>
      </a:accent5>
      <a:accent6>
        <a:srgbClr val="A3A546"/>
      </a:accent6>
      <a:hlink>
        <a:srgbClr val="AE7069"/>
      </a:hlink>
      <a:folHlink>
        <a:srgbClr val="7F7F7F"/>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nillaVTI" id="{54D376C6-1C9B-4C6B-8F3C-483BB307BB05}" vid="{7690D8A9-C071-45EF-BA7A-F7FA9779B11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3.png"/></Relationships>
</file>

<file path=ppt/webextensions/webextension1.xml><?xml version="1.0" encoding="utf-8"?>
<we:webextension xmlns:we="http://schemas.microsoft.com/office/webextensions/webextension/2010/11" id="{78869E19-6820-1341-A721-B9E55DD38C26}">
  <we:reference id="wa200007378" version="1.0.0.0" store="en-US" storeType="OMEX"/>
  <we:alternateReferences>
    <we:reference id="WA200007378" version="1.0.0.0" store="WA200007378" storeType="OMEX"/>
  </we:alternateReferences>
  <we:properties/>
  <we:bindings/>
  <we:snapshot xmlns:r="http://schemas.openxmlformats.org/officeDocument/2006/relationships" r:embed="rId1"/>
</we:webextension>
</file>

<file path=docProps/app.xml><?xml version="1.0" encoding="utf-8"?>
<Properties xmlns="http://schemas.openxmlformats.org/officeDocument/2006/extended-properties" xmlns:vt="http://schemas.openxmlformats.org/officeDocument/2006/docPropsVTypes">
  <TotalTime>2613</TotalTime>
  <Words>303</Words>
  <Application>Microsoft Macintosh PowerPoint</Application>
  <PresentationFormat>Widescreen</PresentationFormat>
  <Paragraphs>34</Paragraphs>
  <Slides>21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Aptos</vt:lpstr>
      <vt:lpstr>Arial</vt:lpstr>
      <vt:lpstr>freight-text-pro</vt:lpstr>
      <vt:lpstr>Neue Haas Grotesk Text Pro</vt:lpstr>
      <vt:lpstr>VanillaVTI</vt:lpstr>
      <vt:lpstr>Rodrick Whetstone Southern Illinois University Edwardsville  Sarah Dobie (Buila) Southern Illinois University Carbondale</vt:lpstr>
      <vt:lpstr>Faulty Reasoning</vt:lpstr>
      <vt:lpstr>Access to the PowerPoint</vt:lpstr>
      <vt:lpstr>Whetstone presentation outline</vt:lpstr>
      <vt:lpstr>A brief history of the poster</vt:lpstr>
      <vt:lpstr>A brief history of  the protest poster</vt:lpstr>
      <vt:lpstr>Poster anatomy basics</vt:lpstr>
      <vt:lpstr>Whetstone protest posters</vt:lpstr>
      <vt:lpstr>Whetstone protest posters</vt:lpstr>
      <vt:lpstr>Whetstone protest posters</vt:lpstr>
      <vt:lpstr>Bibliography</vt:lpstr>
      <vt:lpstr>Family Legacy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Questions/Discussion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Whetstone, Rodrick</dc:creator>
  <cp:lastModifiedBy>Whetstone, Rodrick</cp:lastModifiedBy>
  <cp:revision>30</cp:revision>
  <dcterms:created xsi:type="dcterms:W3CDTF">2025-02-11T19:06:30Z</dcterms:created>
  <dcterms:modified xsi:type="dcterms:W3CDTF">2025-02-13T14:41:07Z</dcterms:modified>
</cp:coreProperties>
</file>